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857255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500174"/>
            <a:ext cx="7772432" cy="5000660"/>
          </a:xfrm>
        </p:spPr>
        <p:txBody>
          <a:bodyPr/>
          <a:lstStyle/>
          <a:p>
            <a:endParaRPr lang="ru-RU" dirty="0" smtClean="0"/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   Лабораторное занятие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    Тема: ДИАГНОСТИКА И МЕРЫ БОРЬБЫ С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                          ЭШЕРИХИОЗАМИ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отека легких 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71472" y="1628775"/>
          <a:ext cx="7572428" cy="4486275"/>
        </p:xfrm>
        <a:graphic>
          <a:graphicData uri="http://schemas.openxmlformats.org/presentationml/2006/ole">
            <p:oleObj spid="_x0000_s2050" r:id="rId3" imgW="6717460" imgH="457142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Прободение суставной сумки затянутый процесс 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00034" y="1628775"/>
          <a:ext cx="7858179" cy="4471988"/>
        </p:xfrm>
        <a:graphic>
          <a:graphicData uri="http://schemas.openxmlformats.org/presentationml/2006/ole">
            <p:oleObj spid="_x0000_s3074" r:id="rId3" imgW="3166610" imgH="204808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Токсикоз и дегидратация у теленка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1197768" y="1605756"/>
          <a:ext cx="6748463" cy="4514850"/>
        </p:xfrm>
        <a:graphic>
          <a:graphicData uri="http://schemas.openxmlformats.org/presentationml/2006/ole">
            <p:oleObj spid="_x0000_s1026" r:id="rId3" imgW="6749206" imgH="451428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571472" y="714356"/>
          <a:ext cx="8143932" cy="5186382"/>
        </p:xfrm>
        <a:graphic>
          <a:graphicData uri="http://schemas.openxmlformats.org/presentationml/2006/ole">
            <p:oleObj spid="_x0000_s4098" r:id="rId3" imgW="6971429" imgH="4076190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3105835"/>
            <a:ext cx="9144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Кровоизлияния на слизистой сычуга новорожденного теленка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571472" y="785794"/>
          <a:ext cx="8215370" cy="4838719"/>
        </p:xfrm>
        <a:graphic>
          <a:graphicData uri="http://schemas.openxmlformats.org/presentationml/2006/ole">
            <p:oleObj spid="_x0000_s5122" r:id="rId3" imgW="6977778" imgH="3523810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3244334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Отек брыжейки, и набухание л.у.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142844" y="571480"/>
          <a:ext cx="8858312" cy="4354533"/>
        </p:xfrm>
        <a:graphic>
          <a:graphicData uri="http://schemas.openxmlformats.org/presentationml/2006/ole">
            <p:oleObj spid="_x0000_s6146" r:id="rId3" imgW="3172706" imgH="2124280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324433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endParaRPr lang="ru-RU" dirty="0" smtClean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Отечная мозговая ткань, инъекция сосудов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0" y="357166"/>
          <a:ext cx="9144000" cy="4630759"/>
        </p:xfrm>
        <a:graphic>
          <a:graphicData uri="http://schemas.openxmlformats.org/presentationml/2006/ole">
            <p:oleObj spid="_x0000_s7170" r:id="rId3" imgW="3322045" imgH="2249238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3090446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Фибринозный перитонит, изменения печени, желчный пузырь переполнен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214282" y="428604"/>
          <a:ext cx="8786874" cy="5672159"/>
        </p:xfrm>
        <a:graphic>
          <a:graphicData uri="http://schemas.openxmlformats.org/presentationml/2006/ole">
            <p:oleObj spid="_x0000_s8194" r:id="rId3" imgW="6736508" imgH="4476190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3059668"/>
            <a:ext cx="9144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Острый катарально-геморрагический </a:t>
            </a:r>
            <a:r>
              <a:rPr lang="ru-RU" sz="2400" b="1" dirty="0" err="1" smtClean="0">
                <a:solidFill>
                  <a:srgbClr val="0070C0"/>
                </a:solidFill>
              </a:rPr>
              <a:t>абомазит</a:t>
            </a:r>
            <a:r>
              <a:rPr lang="ru-RU" sz="2400" b="1" dirty="0" smtClean="0">
                <a:solidFill>
                  <a:srgbClr val="0070C0"/>
                </a:solidFill>
              </a:rPr>
              <a:t>. Сгустки створоженного молока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Лабораторная диагностика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dirty="0" err="1" smtClean="0"/>
              <a:t>эшерихиоза</a:t>
            </a:r>
            <a:r>
              <a:rPr lang="ru-RU" dirty="0" smtClean="0"/>
              <a:t> включает:</a:t>
            </a:r>
          </a:p>
          <a:p>
            <a:pPr algn="just">
              <a:buNone/>
            </a:pPr>
            <a:r>
              <a:rPr lang="ru-RU" dirty="0" smtClean="0"/>
              <a:t>1) Световую микроскопию мазков-отпечатков;</a:t>
            </a:r>
          </a:p>
          <a:p>
            <a:pPr algn="just">
              <a:buNone/>
            </a:pPr>
            <a:r>
              <a:rPr lang="ru-RU" dirty="0" smtClean="0"/>
              <a:t>2) Выделение чистой культуры и ее </a:t>
            </a:r>
            <a:r>
              <a:rPr lang="ru-RU" dirty="0" err="1" smtClean="0"/>
              <a:t>идентифи</a:t>
            </a:r>
            <a:r>
              <a:rPr lang="ru-RU" dirty="0" smtClean="0"/>
              <a:t>-</a:t>
            </a:r>
          </a:p>
          <a:p>
            <a:pPr algn="just">
              <a:buNone/>
            </a:pPr>
            <a:r>
              <a:rPr lang="ru-RU" dirty="0" err="1" smtClean="0"/>
              <a:t>кацию</a:t>
            </a:r>
            <a:r>
              <a:rPr lang="ru-RU" dirty="0" smtClean="0"/>
              <a:t>;</a:t>
            </a:r>
          </a:p>
          <a:p>
            <a:pPr algn="just">
              <a:buNone/>
            </a:pPr>
            <a:r>
              <a:rPr lang="ru-RU" dirty="0" smtClean="0"/>
              <a:t>3)Определение серологической группы </a:t>
            </a:r>
            <a:r>
              <a:rPr lang="ru-RU" dirty="0" err="1" smtClean="0"/>
              <a:t>выде</a:t>
            </a:r>
            <a:r>
              <a:rPr lang="ru-RU" dirty="0" smtClean="0"/>
              <a:t>-</a:t>
            </a:r>
          </a:p>
          <a:p>
            <a:pPr algn="just">
              <a:buNone/>
            </a:pPr>
            <a:r>
              <a:rPr lang="ru-RU" dirty="0" smtClean="0"/>
              <a:t>ленной культуры </a:t>
            </a:r>
            <a:r>
              <a:rPr lang="ru-RU" dirty="0" err="1" smtClean="0"/>
              <a:t>эшерихий</a:t>
            </a:r>
            <a:r>
              <a:rPr lang="ru-RU" dirty="0" smtClean="0"/>
              <a:t>;</a:t>
            </a:r>
          </a:p>
          <a:p>
            <a:pPr algn="just">
              <a:buNone/>
            </a:pPr>
            <a:r>
              <a:rPr lang="ru-RU" dirty="0" smtClean="0"/>
              <a:t>4) </a:t>
            </a:r>
            <a:r>
              <a:rPr lang="ru-RU" dirty="0" err="1" smtClean="0"/>
              <a:t>Биопроба</a:t>
            </a:r>
            <a:r>
              <a:rPr lang="ru-RU" dirty="0" smtClean="0"/>
              <a:t> на белых мышах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Материалом для лабораторного </a:t>
            </a:r>
            <a:r>
              <a:rPr lang="ru-RU" dirty="0" err="1" smtClean="0"/>
              <a:t>исследова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ния</a:t>
            </a:r>
            <a:r>
              <a:rPr lang="ru-RU" dirty="0" smtClean="0"/>
              <a:t> служат головной и костный мозг, кровь из</a:t>
            </a:r>
          </a:p>
          <a:p>
            <a:pPr>
              <a:buNone/>
            </a:pPr>
            <a:r>
              <a:rPr lang="ru-RU" dirty="0" smtClean="0"/>
              <a:t>сердца, селезенка, печень, брыжеечные </a:t>
            </a:r>
            <a:r>
              <a:rPr lang="ru-RU" dirty="0" err="1" smtClean="0"/>
              <a:t>лим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фоузлы</a:t>
            </a:r>
            <a:r>
              <a:rPr lang="ru-RU" dirty="0" smtClean="0"/>
              <a:t> и пораженные участки кишечника.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err="1" smtClean="0"/>
              <a:t>Эшерихиоз</a:t>
            </a:r>
            <a:r>
              <a:rPr lang="ru-RU" dirty="0" smtClean="0"/>
              <a:t> (</a:t>
            </a:r>
            <a:r>
              <a:rPr lang="en-US" dirty="0" err="1" smtClean="0"/>
              <a:t>Escherichiosis</a:t>
            </a:r>
            <a:r>
              <a:rPr lang="ru-RU" dirty="0" smtClean="0"/>
              <a:t>, </a:t>
            </a:r>
            <a:r>
              <a:rPr lang="ru-RU" dirty="0" err="1" smtClean="0"/>
              <a:t>колибактериоз</a:t>
            </a:r>
            <a:r>
              <a:rPr lang="ru-RU" dirty="0" smtClean="0"/>
              <a:t>)</a:t>
            </a:r>
          </a:p>
          <a:p>
            <a:pPr>
              <a:buNone/>
            </a:pPr>
            <a:r>
              <a:rPr lang="ru-RU" dirty="0" smtClean="0"/>
              <a:t>острая инфекционная  болезнь с/</a:t>
            </a:r>
            <a:r>
              <a:rPr lang="ru-RU" dirty="0" err="1" smtClean="0"/>
              <a:t>х</a:t>
            </a:r>
            <a:r>
              <a:rPr lang="ru-RU" dirty="0" smtClean="0"/>
              <a:t> </a:t>
            </a:r>
            <a:r>
              <a:rPr lang="ru-RU" dirty="0" err="1" smtClean="0"/>
              <a:t>ж-х</a:t>
            </a:r>
            <a:r>
              <a:rPr lang="ru-RU" dirty="0" smtClean="0"/>
              <a:t>, птиц и</a:t>
            </a:r>
          </a:p>
          <a:p>
            <a:pPr>
              <a:buNone/>
            </a:pPr>
            <a:r>
              <a:rPr lang="ru-RU" dirty="0" smtClean="0"/>
              <a:t>пушных зверей.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Диагноз считают установленным:</a:t>
            </a:r>
          </a:p>
          <a:p>
            <a:pPr marL="514350" indent="-514350">
              <a:buAutoNum type="arabicParenR"/>
            </a:pPr>
            <a:r>
              <a:rPr lang="ru-RU" dirty="0" smtClean="0"/>
              <a:t>При выделении культур </a:t>
            </a:r>
            <a:r>
              <a:rPr lang="ru-RU" dirty="0" err="1" smtClean="0"/>
              <a:t>эшерихий</a:t>
            </a:r>
            <a:r>
              <a:rPr lang="ru-RU" dirty="0" smtClean="0"/>
              <a:t> из селе-</a:t>
            </a:r>
          </a:p>
          <a:p>
            <a:pPr marL="514350" indent="-514350">
              <a:buNone/>
            </a:pPr>
            <a:r>
              <a:rPr lang="ru-RU" dirty="0" smtClean="0"/>
              <a:t>зенки, костного или головного мозга без оп-</a:t>
            </a:r>
          </a:p>
          <a:p>
            <a:pPr marL="514350" indent="-514350">
              <a:buNone/>
            </a:pPr>
            <a:r>
              <a:rPr lang="ru-RU" dirty="0" err="1" smtClean="0"/>
              <a:t>ределения</a:t>
            </a:r>
            <a:r>
              <a:rPr lang="ru-RU" dirty="0" smtClean="0"/>
              <a:t> их </a:t>
            </a:r>
            <a:r>
              <a:rPr lang="ru-RU" dirty="0" err="1" smtClean="0"/>
              <a:t>серогруппы</a:t>
            </a:r>
            <a:r>
              <a:rPr lang="ru-RU" dirty="0" smtClean="0"/>
              <a:t> и патогенности.</a:t>
            </a:r>
          </a:p>
          <a:p>
            <a:pPr marL="514350" indent="-514350">
              <a:buNone/>
            </a:pPr>
            <a:r>
              <a:rPr lang="ru-RU" dirty="0" smtClean="0"/>
              <a:t>2) При выделении из двух и более органов </a:t>
            </a:r>
          </a:p>
          <a:p>
            <a:pPr marL="514350" indent="-514350">
              <a:buNone/>
            </a:pPr>
            <a:r>
              <a:rPr lang="ru-RU" dirty="0" smtClean="0"/>
              <a:t>патогенных для б. мышей или отнесенных по</a:t>
            </a:r>
          </a:p>
          <a:p>
            <a:pPr marL="514350" indent="-514350">
              <a:buNone/>
            </a:pPr>
            <a:r>
              <a:rPr lang="ru-RU" dirty="0" smtClean="0"/>
              <a:t>РА к </a:t>
            </a:r>
            <a:r>
              <a:rPr lang="ru-RU" dirty="0" err="1" smtClean="0"/>
              <a:t>энтеропатогенным</a:t>
            </a:r>
            <a:r>
              <a:rPr lang="ru-RU" dirty="0" smtClean="0"/>
              <a:t> </a:t>
            </a:r>
            <a:r>
              <a:rPr lang="ru-RU" dirty="0" err="1" smtClean="0"/>
              <a:t>серогруппам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Дифференциальная диагностика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Исключают сальмонеллез, </a:t>
            </a:r>
            <a:r>
              <a:rPr lang="ru-RU" dirty="0" err="1" smtClean="0"/>
              <a:t>псевдомоноз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err="1" smtClean="0"/>
              <a:t>стрептококкоз</a:t>
            </a:r>
            <a:r>
              <a:rPr lang="ru-RU" dirty="0" smtClean="0"/>
              <a:t>, </a:t>
            </a:r>
            <a:r>
              <a:rPr lang="ru-RU" dirty="0" err="1" smtClean="0"/>
              <a:t>пастереллез</a:t>
            </a:r>
            <a:r>
              <a:rPr lang="ru-RU" dirty="0" smtClean="0"/>
              <a:t>, протейную ин-</a:t>
            </a:r>
          </a:p>
          <a:p>
            <a:pPr>
              <a:buNone/>
            </a:pPr>
            <a:r>
              <a:rPr lang="ru-RU" dirty="0" err="1" smtClean="0"/>
              <a:t>фекцию</a:t>
            </a:r>
            <a:r>
              <a:rPr lang="ru-RU" dirty="0" smtClean="0"/>
              <a:t>, </a:t>
            </a:r>
            <a:r>
              <a:rPr lang="ru-RU" dirty="0" err="1" smtClean="0"/>
              <a:t>адено</a:t>
            </a:r>
            <a:r>
              <a:rPr lang="ru-RU" dirty="0" smtClean="0"/>
              <a:t>-, рота-, и </a:t>
            </a:r>
            <a:r>
              <a:rPr lang="ru-RU" dirty="0" err="1" smtClean="0"/>
              <a:t>коронавирусные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инфекции, диарею незаразного </a:t>
            </a:r>
            <a:r>
              <a:rPr lang="ru-RU" dirty="0" err="1" smtClean="0"/>
              <a:t>происхожде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н</a:t>
            </a:r>
            <a:r>
              <a:rPr lang="ru-RU" smtClean="0"/>
              <a:t>ия</a:t>
            </a:r>
            <a:r>
              <a:rPr lang="ru-RU" dirty="0" smtClean="0"/>
              <a:t>, отравления.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иммунитет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dirty="0" smtClean="0"/>
              <a:t>   Переболевший молодняк приобретает им-</a:t>
            </a:r>
          </a:p>
          <a:p>
            <a:pPr algn="just">
              <a:buNone/>
            </a:pPr>
            <a:r>
              <a:rPr lang="ru-RU" dirty="0" err="1" smtClean="0"/>
              <a:t>мунитет</a:t>
            </a:r>
            <a:r>
              <a:rPr lang="ru-RU" dirty="0" smtClean="0"/>
              <a:t>. Вакцинация </a:t>
            </a:r>
            <a:r>
              <a:rPr lang="ru-RU" dirty="0" err="1" smtClean="0"/>
              <a:t>ж-х</a:t>
            </a:r>
            <a:r>
              <a:rPr lang="ru-RU" dirty="0" smtClean="0"/>
              <a:t>  в первые дни </a:t>
            </a:r>
            <a:r>
              <a:rPr lang="ru-RU" dirty="0" err="1" smtClean="0"/>
              <a:t>жиз</a:t>
            </a:r>
            <a:r>
              <a:rPr lang="ru-RU" dirty="0" smtClean="0"/>
              <a:t>-</a:t>
            </a:r>
          </a:p>
          <a:p>
            <a:pPr algn="just">
              <a:buNone/>
            </a:pPr>
            <a:r>
              <a:rPr lang="ru-RU" dirty="0" smtClean="0"/>
              <a:t>ни не обеспечивает формирование </a:t>
            </a:r>
            <a:r>
              <a:rPr lang="ru-RU" dirty="0" err="1" smtClean="0"/>
              <a:t>иммуни</a:t>
            </a:r>
            <a:r>
              <a:rPr lang="ru-RU" dirty="0" smtClean="0"/>
              <a:t>-</a:t>
            </a:r>
          </a:p>
          <a:p>
            <a:pPr algn="just">
              <a:buNone/>
            </a:pPr>
            <a:r>
              <a:rPr lang="ru-RU" dirty="0" err="1" smtClean="0"/>
              <a:t>нитета</a:t>
            </a:r>
            <a:r>
              <a:rPr lang="ru-RU" dirty="0" smtClean="0"/>
              <a:t> против </a:t>
            </a:r>
            <a:r>
              <a:rPr lang="ru-RU" dirty="0" err="1" smtClean="0"/>
              <a:t>эшерихиоза</a:t>
            </a:r>
            <a:r>
              <a:rPr lang="ru-RU" dirty="0" smtClean="0"/>
              <a:t>. Поэтому </a:t>
            </a:r>
            <a:r>
              <a:rPr lang="ru-RU" dirty="0" err="1" smtClean="0"/>
              <a:t>необхо</a:t>
            </a:r>
            <a:r>
              <a:rPr lang="ru-RU" dirty="0" smtClean="0"/>
              <a:t>-</a:t>
            </a:r>
          </a:p>
          <a:p>
            <a:pPr algn="just">
              <a:buNone/>
            </a:pPr>
            <a:r>
              <a:rPr lang="ru-RU" dirty="0" err="1" smtClean="0"/>
              <a:t>димо</a:t>
            </a:r>
            <a:r>
              <a:rPr lang="ru-RU" dirty="0" smtClean="0"/>
              <a:t> прививать беременных маток.</a:t>
            </a:r>
          </a:p>
          <a:p>
            <a:pPr algn="just">
              <a:buNone/>
            </a:pPr>
            <a:r>
              <a:rPr lang="ru-RU" dirty="0" smtClean="0"/>
              <a:t>   Для специфической профилактики </a:t>
            </a:r>
            <a:r>
              <a:rPr lang="ru-RU" dirty="0" err="1" smtClean="0"/>
              <a:t>применя</a:t>
            </a:r>
            <a:r>
              <a:rPr lang="ru-RU" dirty="0" smtClean="0"/>
              <a:t>-</a:t>
            </a:r>
          </a:p>
          <a:p>
            <a:pPr algn="just">
              <a:buNone/>
            </a:pPr>
            <a:r>
              <a:rPr lang="ru-RU" dirty="0" smtClean="0"/>
              <a:t>ют: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- поливалентную ГОА </a:t>
            </a:r>
            <a:r>
              <a:rPr lang="ru-RU" dirty="0" err="1" smtClean="0"/>
              <a:t>формолтиомерсаловую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вакцину против </a:t>
            </a:r>
            <a:r>
              <a:rPr lang="ru-RU" dirty="0" err="1" smtClean="0"/>
              <a:t>колибактериоза</a:t>
            </a:r>
            <a:r>
              <a:rPr lang="ru-RU" dirty="0" smtClean="0"/>
              <a:t> поросят, те-</a:t>
            </a:r>
          </a:p>
          <a:p>
            <a:pPr>
              <a:buNone/>
            </a:pPr>
            <a:r>
              <a:rPr lang="ru-RU" dirty="0" err="1" smtClean="0"/>
              <a:t>лят</a:t>
            </a:r>
            <a:r>
              <a:rPr lang="ru-RU" dirty="0" smtClean="0"/>
              <a:t>, и ягнят;</a:t>
            </a:r>
          </a:p>
          <a:p>
            <a:pPr>
              <a:buNone/>
            </a:pPr>
            <a:r>
              <a:rPr lang="ru-RU" dirty="0" smtClean="0"/>
              <a:t> - </a:t>
            </a:r>
            <a:r>
              <a:rPr lang="ru-RU" dirty="0" err="1" smtClean="0"/>
              <a:t>формолтиомерсаловую</a:t>
            </a:r>
            <a:r>
              <a:rPr lang="ru-RU" dirty="0" smtClean="0"/>
              <a:t> вакцину против ко-</a:t>
            </a:r>
          </a:p>
          <a:p>
            <a:pPr>
              <a:buNone/>
            </a:pPr>
            <a:r>
              <a:rPr lang="ru-RU" dirty="0" err="1" smtClean="0"/>
              <a:t>либактериоза</a:t>
            </a:r>
            <a:r>
              <a:rPr lang="ru-RU" dirty="0" smtClean="0"/>
              <a:t> и сальмонеллеза пушных </a:t>
            </a:r>
            <a:r>
              <a:rPr lang="ru-RU" dirty="0" err="1" smtClean="0"/>
              <a:t>зве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smtClean="0"/>
              <a:t>рей, птиц, телят и поросят;</a:t>
            </a:r>
          </a:p>
          <a:p>
            <a:pPr>
              <a:buNone/>
            </a:pPr>
            <a:r>
              <a:rPr lang="ru-RU" dirty="0" smtClean="0"/>
              <a:t>- </a:t>
            </a:r>
            <a:r>
              <a:rPr lang="ru-RU" dirty="0" err="1" smtClean="0"/>
              <a:t>эмульгированную</a:t>
            </a:r>
            <a:r>
              <a:rPr lang="ru-RU" dirty="0" smtClean="0"/>
              <a:t> вакцину;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- квасцовую концентрированную вакцину </a:t>
            </a:r>
          </a:p>
          <a:p>
            <a:pPr>
              <a:buNone/>
            </a:pPr>
            <a:r>
              <a:rPr lang="ru-RU" dirty="0" smtClean="0"/>
              <a:t> - ассоциированную инактивированную про-</a:t>
            </a:r>
          </a:p>
          <a:p>
            <a:pPr>
              <a:buNone/>
            </a:pPr>
            <a:r>
              <a:rPr lang="ru-RU" dirty="0" err="1" smtClean="0"/>
              <a:t>тив</a:t>
            </a:r>
            <a:r>
              <a:rPr lang="ru-RU" dirty="0" smtClean="0"/>
              <a:t> острых кишечных заболеваний </a:t>
            </a:r>
            <a:r>
              <a:rPr lang="ru-RU" dirty="0" err="1" smtClean="0"/>
              <a:t>молодня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ка</a:t>
            </a:r>
            <a:r>
              <a:rPr lang="ru-RU" dirty="0" smtClean="0"/>
              <a:t> (</a:t>
            </a:r>
            <a:r>
              <a:rPr lang="ru-RU" dirty="0" err="1" smtClean="0"/>
              <a:t>эшерихиоза</a:t>
            </a:r>
            <a:r>
              <a:rPr lang="ru-RU" dirty="0" smtClean="0"/>
              <a:t>, сальмонеллеза, </a:t>
            </a:r>
            <a:r>
              <a:rPr lang="ru-RU" dirty="0" err="1" smtClean="0"/>
              <a:t>клебсиелле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smtClean="0"/>
              <a:t>за и протейной инфекции);</a:t>
            </a:r>
          </a:p>
          <a:p>
            <a:pPr>
              <a:buNone/>
            </a:pPr>
            <a:r>
              <a:rPr lang="ru-RU" dirty="0" smtClean="0"/>
              <a:t> - поливалентную ГОА </a:t>
            </a:r>
            <a:r>
              <a:rPr lang="ru-RU" dirty="0" err="1" smtClean="0"/>
              <a:t>формолвакцину</a:t>
            </a:r>
            <a:r>
              <a:rPr lang="ru-RU" dirty="0" smtClean="0"/>
              <a:t> против</a:t>
            </a:r>
          </a:p>
          <a:p>
            <a:pPr>
              <a:buNone/>
            </a:pPr>
            <a:r>
              <a:rPr lang="ru-RU" dirty="0" err="1" smtClean="0"/>
              <a:t>колибактериоза</a:t>
            </a:r>
            <a:r>
              <a:rPr lang="ru-RU" dirty="0" smtClean="0"/>
              <a:t> телят и ягнят «</a:t>
            </a:r>
            <a:r>
              <a:rPr lang="ru-RU" dirty="0" err="1" smtClean="0"/>
              <a:t>Коливак</a:t>
            </a:r>
            <a:r>
              <a:rPr lang="ru-RU" dirty="0" smtClean="0"/>
              <a:t> 99»;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- поливалентную </a:t>
            </a:r>
            <a:r>
              <a:rPr lang="ru-RU" dirty="0" err="1" smtClean="0"/>
              <a:t>формолвакцину</a:t>
            </a:r>
            <a:r>
              <a:rPr lang="ru-RU" dirty="0" smtClean="0"/>
              <a:t> против </a:t>
            </a:r>
            <a:r>
              <a:rPr lang="ru-RU" dirty="0" err="1" smtClean="0"/>
              <a:t>колибактериоза</a:t>
            </a:r>
            <a:r>
              <a:rPr lang="ru-RU" dirty="0" smtClean="0"/>
              <a:t> поросят «</a:t>
            </a:r>
            <a:r>
              <a:rPr lang="ru-RU" dirty="0" err="1" smtClean="0"/>
              <a:t>Коливак</a:t>
            </a:r>
            <a:r>
              <a:rPr lang="ru-RU" dirty="0" smtClean="0"/>
              <a:t> 88»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профилактика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   Основой профилактики являются:</a:t>
            </a:r>
          </a:p>
          <a:p>
            <a:pPr>
              <a:buNone/>
            </a:pPr>
            <a:r>
              <a:rPr lang="ru-RU" dirty="0" smtClean="0"/>
              <a:t> - соблюдение гигиены родов;</a:t>
            </a:r>
          </a:p>
          <a:p>
            <a:pPr>
              <a:buNone/>
            </a:pPr>
            <a:r>
              <a:rPr lang="ru-RU" dirty="0" smtClean="0"/>
              <a:t> - система приема и выращивания </a:t>
            </a:r>
            <a:r>
              <a:rPr lang="ru-RU" dirty="0" err="1" smtClean="0"/>
              <a:t>новоро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жденных</a:t>
            </a:r>
            <a:r>
              <a:rPr lang="ru-RU" dirty="0" smtClean="0"/>
              <a:t>;</a:t>
            </a:r>
          </a:p>
          <a:p>
            <a:pPr>
              <a:buNone/>
            </a:pPr>
            <a:r>
              <a:rPr lang="ru-RU" dirty="0" smtClean="0"/>
              <a:t> - своевременное и правильное </a:t>
            </a:r>
            <a:r>
              <a:rPr lang="ru-RU" dirty="0" err="1" smtClean="0"/>
              <a:t>скармлива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ние</a:t>
            </a:r>
            <a:r>
              <a:rPr lang="ru-RU" dirty="0" smtClean="0"/>
              <a:t> молозива;</a:t>
            </a:r>
          </a:p>
          <a:p>
            <a:pPr>
              <a:buNone/>
            </a:pPr>
            <a:r>
              <a:rPr lang="ru-RU" dirty="0" smtClean="0"/>
              <a:t>  Используют </a:t>
            </a:r>
            <a:r>
              <a:rPr lang="ru-RU" dirty="0" err="1" smtClean="0"/>
              <a:t>колисыворотку</a:t>
            </a:r>
            <a:r>
              <a:rPr lang="ru-RU" dirty="0" smtClean="0"/>
              <a:t> в первые 2…4 </a:t>
            </a:r>
            <a:r>
              <a:rPr lang="ru-RU" dirty="0" err="1" smtClean="0"/>
              <a:t>ча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са</a:t>
            </a:r>
            <a:r>
              <a:rPr lang="ru-RU" dirty="0" smtClean="0"/>
              <a:t> жизни, нормальные глобулины, АБК,ПАБК,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err="1" smtClean="0"/>
              <a:t>пробиотики</a:t>
            </a:r>
            <a:r>
              <a:rPr lang="ru-RU" dirty="0" smtClean="0"/>
              <a:t>, </a:t>
            </a:r>
            <a:r>
              <a:rPr lang="ru-RU" dirty="0" err="1" smtClean="0"/>
              <a:t>колипротектан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Назначают </a:t>
            </a:r>
            <a:r>
              <a:rPr lang="ru-RU" dirty="0" err="1" smtClean="0"/>
              <a:t>глюкозоцитратный</a:t>
            </a:r>
            <a:r>
              <a:rPr lang="ru-RU" dirty="0" smtClean="0"/>
              <a:t> </a:t>
            </a:r>
            <a:r>
              <a:rPr lang="ru-RU" dirty="0" err="1" smtClean="0"/>
              <a:t>ра-р</a:t>
            </a:r>
            <a:r>
              <a:rPr lang="ru-RU" dirty="0" smtClean="0"/>
              <a:t>, </a:t>
            </a:r>
            <a:r>
              <a:rPr lang="ru-RU" dirty="0" err="1" smtClean="0"/>
              <a:t>глюкозо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smtClean="0"/>
              <a:t>минеральный препарат </a:t>
            </a:r>
            <a:r>
              <a:rPr lang="ru-RU" dirty="0" err="1" smtClean="0"/>
              <a:t>колинат</a:t>
            </a:r>
            <a:r>
              <a:rPr lang="ru-RU" dirty="0" smtClean="0"/>
              <a:t>, выпаивают</a:t>
            </a:r>
          </a:p>
          <a:p>
            <a:pPr>
              <a:buNone/>
            </a:pPr>
            <a:r>
              <a:rPr lang="ru-RU" dirty="0" smtClean="0"/>
              <a:t>настои и отвары зверобоя, конского щавеля,</a:t>
            </a:r>
          </a:p>
          <a:p>
            <a:pPr>
              <a:buNone/>
            </a:pPr>
            <a:r>
              <a:rPr lang="ru-RU" dirty="0" smtClean="0"/>
              <a:t>семян льна и др. Сухостойным коровам в/м –</a:t>
            </a:r>
          </a:p>
          <a:p>
            <a:pPr>
              <a:buNone/>
            </a:pPr>
            <a:r>
              <a:rPr lang="ru-RU" dirty="0" err="1" smtClean="0"/>
              <a:t>лигфол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Вакцинация беременных самок.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Пропускают выпойку молозива(молока) и за-</a:t>
            </a:r>
          </a:p>
          <a:p>
            <a:pPr>
              <a:buNone/>
            </a:pPr>
            <a:r>
              <a:rPr lang="ru-RU" dirty="0" smtClean="0"/>
              <a:t>меняют его </a:t>
            </a:r>
            <a:r>
              <a:rPr lang="ru-RU" dirty="0" err="1" smtClean="0"/>
              <a:t>физраствором</a:t>
            </a:r>
            <a:r>
              <a:rPr lang="ru-RU" dirty="0" smtClean="0"/>
              <a:t>. В течение 8-12 ч </a:t>
            </a:r>
          </a:p>
          <a:p>
            <a:pPr>
              <a:buNone/>
            </a:pPr>
            <a:r>
              <a:rPr lang="ru-RU" dirty="0" smtClean="0"/>
              <a:t>голодная диета. К </a:t>
            </a:r>
            <a:r>
              <a:rPr lang="ru-RU" dirty="0" err="1" smtClean="0"/>
              <a:t>физраствору</a:t>
            </a:r>
            <a:r>
              <a:rPr lang="ru-RU" dirty="0" smtClean="0"/>
              <a:t> добавляют </a:t>
            </a:r>
          </a:p>
          <a:p>
            <a:pPr>
              <a:buNone/>
            </a:pPr>
            <a:r>
              <a:rPr lang="ru-RU" dirty="0" smtClean="0"/>
              <a:t>50% суточной нормы молозиво(молоко) и вы-</a:t>
            </a:r>
          </a:p>
          <a:p>
            <a:pPr>
              <a:buNone/>
            </a:pPr>
            <a:r>
              <a:rPr lang="ru-RU" dirty="0" err="1" smtClean="0"/>
              <a:t>паивают</a:t>
            </a:r>
            <a:r>
              <a:rPr lang="ru-RU" dirty="0" smtClean="0"/>
              <a:t> 3-4 раза в сутки.</a:t>
            </a:r>
          </a:p>
          <a:p>
            <a:pPr>
              <a:buNone/>
            </a:pPr>
            <a:r>
              <a:rPr lang="ru-RU" dirty="0" smtClean="0"/>
              <a:t>  Используют антитоксическую сыворотку, </a:t>
            </a:r>
          </a:p>
          <a:p>
            <a:pPr>
              <a:buNone/>
            </a:pPr>
            <a:r>
              <a:rPr lang="ru-RU" dirty="0" smtClean="0"/>
              <a:t>антигистаминные препараты, </a:t>
            </a:r>
            <a:r>
              <a:rPr lang="ru-RU" dirty="0" err="1" smtClean="0"/>
              <a:t>кортикостерои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ды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Назначают антибиотики после определения</a:t>
            </a:r>
          </a:p>
          <a:p>
            <a:pPr>
              <a:buNone/>
            </a:pPr>
            <a:r>
              <a:rPr lang="ru-RU" dirty="0" smtClean="0"/>
              <a:t>чувствительности к ним </a:t>
            </a:r>
            <a:r>
              <a:rPr lang="ru-RU" dirty="0" err="1" smtClean="0"/>
              <a:t>эшерихий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Перорально-биовит-40,-80,-120.</a:t>
            </a:r>
          </a:p>
          <a:p>
            <a:pPr>
              <a:buNone/>
            </a:pPr>
            <a:r>
              <a:rPr lang="ru-RU" dirty="0" smtClean="0"/>
              <a:t> После </a:t>
            </a:r>
            <a:r>
              <a:rPr lang="ru-RU" dirty="0" err="1" smtClean="0"/>
              <a:t>антибиотикотерапии</a:t>
            </a:r>
            <a:r>
              <a:rPr lang="ru-RU" dirty="0" smtClean="0"/>
              <a:t> назначают </a:t>
            </a:r>
            <a:r>
              <a:rPr lang="ru-RU" dirty="0" err="1" smtClean="0"/>
              <a:t>препа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раты</a:t>
            </a:r>
            <a:r>
              <a:rPr lang="ru-RU" dirty="0" smtClean="0"/>
              <a:t> восстанавливающие нормальную микро</a:t>
            </a:r>
          </a:p>
          <a:p>
            <a:pPr>
              <a:buNone/>
            </a:pPr>
            <a:r>
              <a:rPr lang="ru-RU" dirty="0" smtClean="0"/>
              <a:t>флору.</a:t>
            </a:r>
          </a:p>
          <a:p>
            <a:pPr>
              <a:buNone/>
            </a:pPr>
            <a:r>
              <a:rPr lang="ru-RU" dirty="0" smtClean="0"/>
              <a:t>  Диетическую и </a:t>
            </a:r>
            <a:r>
              <a:rPr lang="ru-RU" dirty="0" err="1" smtClean="0"/>
              <a:t>симтоматическую</a:t>
            </a:r>
            <a:r>
              <a:rPr lang="ru-RU" dirty="0" smtClean="0"/>
              <a:t> терапию,</a:t>
            </a:r>
          </a:p>
          <a:p>
            <a:pPr>
              <a:buNone/>
            </a:pPr>
            <a:r>
              <a:rPr lang="ru-RU" dirty="0" err="1" smtClean="0"/>
              <a:t>энтеросорбенты</a:t>
            </a:r>
            <a:r>
              <a:rPr lang="ru-RU" dirty="0" smtClean="0"/>
              <a:t> и </a:t>
            </a:r>
            <a:r>
              <a:rPr lang="ru-RU" dirty="0" err="1" smtClean="0"/>
              <a:t>гидролизаты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Возбудитель болезни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Возбудитель </a:t>
            </a:r>
            <a:r>
              <a:rPr lang="ru-RU" dirty="0" err="1" smtClean="0"/>
              <a:t>эшерихиоза-патогеннные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штаммы</a:t>
            </a:r>
            <a:r>
              <a:rPr lang="en-US" dirty="0" smtClean="0"/>
              <a:t> Escherichia coli – </a:t>
            </a:r>
            <a:r>
              <a:rPr lang="ru-RU" dirty="0" smtClean="0"/>
              <a:t>грамотрицательные</a:t>
            </a:r>
          </a:p>
          <a:p>
            <a:pPr>
              <a:buNone/>
            </a:pPr>
            <a:r>
              <a:rPr lang="ru-RU" dirty="0" smtClean="0"/>
              <a:t>палочки, не образующие спор и капсул, со-</a:t>
            </a:r>
          </a:p>
          <a:p>
            <a:pPr>
              <a:buNone/>
            </a:pPr>
            <a:r>
              <a:rPr lang="ru-RU" dirty="0" smtClean="0"/>
              <a:t>держащие  три типа антигенов: «О»,»К» и»Н»</a:t>
            </a:r>
          </a:p>
          <a:p>
            <a:pPr>
              <a:buNone/>
            </a:pPr>
            <a:r>
              <a:rPr lang="ru-RU" dirty="0" smtClean="0"/>
              <a:t>   </a:t>
            </a:r>
            <a:r>
              <a:rPr lang="ru-RU" dirty="0" err="1" smtClean="0"/>
              <a:t>Эшерихии</a:t>
            </a:r>
            <a:r>
              <a:rPr lang="ru-RU" dirty="0" smtClean="0"/>
              <a:t> довольно устойчивы во внешней</a:t>
            </a:r>
          </a:p>
          <a:p>
            <a:pPr>
              <a:buNone/>
            </a:pPr>
            <a:r>
              <a:rPr lang="ru-RU" dirty="0" smtClean="0"/>
              <a:t>среде.</a:t>
            </a:r>
          </a:p>
          <a:p>
            <a:pPr>
              <a:buNone/>
            </a:pPr>
            <a:r>
              <a:rPr lang="ru-RU" dirty="0" smtClean="0"/>
              <a:t>   К высокой температуре и </a:t>
            </a:r>
            <a:r>
              <a:rPr lang="ru-RU" dirty="0" err="1" smtClean="0"/>
              <a:t>дезсредствам</a:t>
            </a:r>
            <a:r>
              <a:rPr lang="ru-RU" dirty="0" smtClean="0"/>
              <a:t> не-</a:t>
            </a:r>
          </a:p>
          <a:p>
            <a:pPr>
              <a:buNone/>
            </a:pPr>
            <a:r>
              <a:rPr lang="ru-RU" dirty="0" smtClean="0"/>
              <a:t>устойчивы.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Меры борьбы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При возникновении болезни в </a:t>
            </a:r>
            <a:r>
              <a:rPr lang="ru-RU" dirty="0" err="1" smtClean="0"/>
              <a:t>хоз-е</a:t>
            </a:r>
            <a:r>
              <a:rPr lang="ru-RU" dirty="0" smtClean="0"/>
              <a:t> </a:t>
            </a:r>
            <a:r>
              <a:rPr lang="ru-RU" dirty="0" err="1" smtClean="0"/>
              <a:t>прово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дят</a:t>
            </a:r>
            <a:r>
              <a:rPr lang="ru-RU" dirty="0" smtClean="0"/>
              <a:t> комплекс </a:t>
            </a:r>
            <a:r>
              <a:rPr lang="ru-RU" dirty="0" err="1" smtClean="0"/>
              <a:t>организационно-хояйственных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smtClean="0"/>
              <a:t>противоэпизоотических и </a:t>
            </a:r>
            <a:r>
              <a:rPr lang="ru-RU" dirty="0" err="1" smtClean="0"/>
              <a:t>вет-санитарных</a:t>
            </a:r>
            <a:r>
              <a:rPr lang="ru-RU" dirty="0" smtClean="0"/>
              <a:t> </a:t>
            </a:r>
            <a:r>
              <a:rPr lang="ru-RU" dirty="0" err="1" smtClean="0"/>
              <a:t>ме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роприятий</a:t>
            </a:r>
            <a:r>
              <a:rPr lang="ru-RU" dirty="0" smtClean="0"/>
              <a:t> направленных на:</a:t>
            </a:r>
          </a:p>
          <a:p>
            <a:pPr>
              <a:buNone/>
            </a:pPr>
            <a:r>
              <a:rPr lang="ru-RU" dirty="0" smtClean="0"/>
              <a:t> - изоляцию и уничтожение ИВИ;</a:t>
            </a:r>
          </a:p>
          <a:p>
            <a:pPr>
              <a:buNone/>
            </a:pPr>
            <a:r>
              <a:rPr lang="ru-RU" dirty="0" smtClean="0"/>
              <a:t> - исключение факторов передачи возбудите-</a:t>
            </a:r>
          </a:p>
          <a:p>
            <a:pPr>
              <a:buNone/>
            </a:pPr>
            <a:r>
              <a:rPr lang="ru-RU" dirty="0" smtClean="0"/>
              <a:t>    ля;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dirty="0" smtClean="0"/>
              <a:t>повышение устойчивости </a:t>
            </a:r>
            <a:r>
              <a:rPr lang="ru-RU" dirty="0" err="1" smtClean="0"/>
              <a:t>ж-х</a:t>
            </a:r>
            <a:r>
              <a:rPr lang="ru-RU" dirty="0" smtClean="0"/>
              <a:t> к заражению.</a:t>
            </a:r>
          </a:p>
          <a:p>
            <a:pPr>
              <a:buNone/>
            </a:pPr>
            <a:r>
              <a:rPr lang="ru-RU" dirty="0" smtClean="0"/>
              <a:t>   Больных </a:t>
            </a:r>
            <a:r>
              <a:rPr lang="ru-RU" dirty="0" err="1" smtClean="0"/>
              <a:t>ж-х</a:t>
            </a:r>
            <a:r>
              <a:rPr lang="ru-RU" dirty="0" smtClean="0"/>
              <a:t> изолируют и лечат комплексно.</a:t>
            </a:r>
          </a:p>
          <a:p>
            <a:pPr>
              <a:buNone/>
            </a:pPr>
            <a:r>
              <a:rPr lang="ru-RU" dirty="0" smtClean="0"/>
              <a:t>   </a:t>
            </a:r>
            <a:r>
              <a:rPr lang="ru-RU" dirty="0" err="1" smtClean="0"/>
              <a:t>Ж-х</a:t>
            </a:r>
            <a:r>
              <a:rPr lang="ru-RU" dirty="0" smtClean="0"/>
              <a:t> подозреваемых в заболевании </a:t>
            </a:r>
            <a:r>
              <a:rPr lang="ru-RU" dirty="0" err="1" smtClean="0"/>
              <a:t>обраба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тывают</a:t>
            </a:r>
            <a:r>
              <a:rPr lang="ru-RU" dirty="0" smtClean="0"/>
              <a:t>  гипериммунной сывороткой или бак-</a:t>
            </a:r>
          </a:p>
          <a:p>
            <a:pPr>
              <a:buNone/>
            </a:pPr>
            <a:r>
              <a:rPr lang="ru-RU" dirty="0" err="1" smtClean="0"/>
              <a:t>териофагом</a:t>
            </a:r>
            <a:r>
              <a:rPr lang="ru-RU" dirty="0" smtClean="0"/>
              <a:t> 2-3 </a:t>
            </a:r>
            <a:r>
              <a:rPr lang="ru-RU" dirty="0" err="1" smtClean="0"/>
              <a:t>х</a:t>
            </a:r>
            <a:r>
              <a:rPr lang="ru-RU" dirty="0" smtClean="0"/>
              <a:t> кратно.</a:t>
            </a:r>
          </a:p>
          <a:p>
            <a:pPr>
              <a:buNone/>
            </a:pPr>
            <a:r>
              <a:rPr lang="ru-RU" dirty="0" smtClean="0"/>
              <a:t>   Вынужденный убой больных </a:t>
            </a:r>
            <a:r>
              <a:rPr lang="ru-RU" dirty="0" err="1" smtClean="0"/>
              <a:t>эшерихиозом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телят, поросят и ягнят на мясо разрешают </a:t>
            </a:r>
          </a:p>
          <a:p>
            <a:pPr>
              <a:buNone/>
            </a:pPr>
            <a:r>
              <a:rPr lang="ru-RU" dirty="0" smtClean="0"/>
              <a:t>п</a:t>
            </a:r>
            <a:r>
              <a:rPr lang="ru-RU" smtClean="0"/>
              <a:t>роводить </a:t>
            </a:r>
            <a:r>
              <a:rPr lang="ru-RU" dirty="0" smtClean="0"/>
              <a:t>в возрасте старше 14 дней.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3105835"/>
            <a:ext cx="728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БЛАГОДАРЮ ЗА ВНИМАНИЕ!</a:t>
            </a:r>
            <a:endParaRPr lang="ru-RU" sz="4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диагностики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Диагноз на </a:t>
            </a:r>
            <a:r>
              <a:rPr lang="ru-RU" dirty="0" err="1" smtClean="0"/>
              <a:t>эшерихиоз</a:t>
            </a:r>
            <a:r>
              <a:rPr lang="ru-RU" dirty="0" smtClean="0"/>
              <a:t> устанавливают на </a:t>
            </a:r>
          </a:p>
          <a:p>
            <a:pPr>
              <a:buNone/>
            </a:pPr>
            <a:r>
              <a:rPr lang="ru-RU" dirty="0" smtClean="0"/>
              <a:t>основании эпизоотологических данных, </a:t>
            </a:r>
            <a:r>
              <a:rPr lang="ru-RU" dirty="0" err="1" smtClean="0"/>
              <a:t>кли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нических</a:t>
            </a:r>
            <a:r>
              <a:rPr lang="ru-RU" dirty="0" smtClean="0"/>
              <a:t> признаков, патологоанатомических</a:t>
            </a:r>
          </a:p>
          <a:p>
            <a:pPr>
              <a:buNone/>
            </a:pPr>
            <a:r>
              <a:rPr lang="ru-RU" dirty="0" smtClean="0"/>
              <a:t>изменений и лабораторных исследований.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Эпизоотологические данные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799"/>
          </a:xfrm>
        </p:spPr>
        <p:txBody>
          <a:bodyPr>
            <a:normAutofit fontScale="85000" lnSpcReduction="10000"/>
          </a:bodyPr>
          <a:lstStyle/>
          <a:p>
            <a:pPr indent="17463">
              <a:buNone/>
            </a:pPr>
            <a:r>
              <a:rPr lang="ru-RU" dirty="0" smtClean="0"/>
              <a:t>   </a:t>
            </a:r>
            <a:r>
              <a:rPr lang="ru-RU" sz="3800" dirty="0" err="1" smtClean="0"/>
              <a:t>Эшерихиоз</a:t>
            </a:r>
            <a:r>
              <a:rPr lang="ru-RU" sz="3800" dirty="0" smtClean="0"/>
              <a:t> поражает молодняк в первые дни</a:t>
            </a:r>
          </a:p>
          <a:p>
            <a:pPr indent="17463">
              <a:buNone/>
            </a:pPr>
            <a:r>
              <a:rPr lang="ru-RU" sz="3800" dirty="0" smtClean="0"/>
              <a:t> жизни.</a:t>
            </a:r>
          </a:p>
          <a:p>
            <a:pPr indent="17463">
              <a:buNone/>
            </a:pPr>
            <a:r>
              <a:rPr lang="ru-RU" sz="3800" dirty="0" smtClean="0"/>
              <a:t>   Для болезни характерны массовость, </a:t>
            </a:r>
            <a:r>
              <a:rPr lang="ru-RU" sz="3800" dirty="0" err="1" smtClean="0"/>
              <a:t>стацио</a:t>
            </a:r>
            <a:r>
              <a:rPr lang="ru-RU" sz="3800" dirty="0" smtClean="0"/>
              <a:t>-</a:t>
            </a:r>
          </a:p>
          <a:p>
            <a:pPr indent="17463">
              <a:buNone/>
            </a:pPr>
            <a:r>
              <a:rPr lang="ru-RU" sz="3800" dirty="0" err="1" smtClean="0"/>
              <a:t>нарность</a:t>
            </a:r>
            <a:r>
              <a:rPr lang="ru-RU" sz="3800" dirty="0" smtClean="0"/>
              <a:t> и высокая смертность.</a:t>
            </a:r>
          </a:p>
          <a:p>
            <a:pPr indent="17463">
              <a:buNone/>
            </a:pPr>
            <a:r>
              <a:rPr lang="ru-RU" sz="3800" dirty="0" smtClean="0"/>
              <a:t>   ИВИ – больные и переболевшие </a:t>
            </a:r>
            <a:r>
              <a:rPr lang="ru-RU" sz="3800" dirty="0" err="1" smtClean="0"/>
              <a:t>ж-е</a:t>
            </a:r>
            <a:r>
              <a:rPr lang="ru-RU" sz="3800" dirty="0" smtClean="0"/>
              <a:t>, а также</a:t>
            </a:r>
          </a:p>
          <a:p>
            <a:pPr indent="17463">
              <a:buNone/>
            </a:pPr>
            <a:r>
              <a:rPr lang="ru-RU" sz="3800" dirty="0" smtClean="0"/>
              <a:t>матери носители патогенных </a:t>
            </a:r>
            <a:r>
              <a:rPr lang="ru-RU" sz="3800" dirty="0" err="1" smtClean="0"/>
              <a:t>эшерихий</a:t>
            </a:r>
            <a:r>
              <a:rPr lang="ru-RU" sz="3800" dirty="0" smtClean="0"/>
              <a:t>.</a:t>
            </a:r>
          </a:p>
          <a:p>
            <a:pPr indent="17463">
              <a:buNone/>
            </a:pPr>
            <a:r>
              <a:rPr lang="ru-RU" sz="3800" dirty="0" smtClean="0"/>
              <a:t>   </a:t>
            </a:r>
            <a:r>
              <a:rPr lang="ru-RU" sz="3800" dirty="0" err="1" smtClean="0"/>
              <a:t>Ж-е</a:t>
            </a:r>
            <a:r>
              <a:rPr lang="ru-RU" sz="3800" dirty="0" smtClean="0"/>
              <a:t> выделяют возбудителя с фекалиями и мо-</a:t>
            </a:r>
          </a:p>
          <a:p>
            <a:pPr indent="17463">
              <a:buNone/>
            </a:pPr>
            <a:r>
              <a:rPr lang="ru-RU" sz="3800" dirty="0" err="1" smtClean="0"/>
              <a:t>чой</a:t>
            </a:r>
            <a:r>
              <a:rPr lang="ru-RU" sz="3800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 Факторы передачи: молозиво, корма, вода,</a:t>
            </a:r>
          </a:p>
          <a:p>
            <a:pPr>
              <a:buNone/>
            </a:pPr>
            <a:r>
              <a:rPr lang="ru-RU" dirty="0" smtClean="0"/>
              <a:t>руки и одежда обслуживающего персонала,</a:t>
            </a:r>
          </a:p>
          <a:p>
            <a:pPr>
              <a:buNone/>
            </a:pPr>
            <a:r>
              <a:rPr lang="ru-RU" dirty="0" smtClean="0"/>
              <a:t>навоз, подстилка и др. предметы.</a:t>
            </a:r>
          </a:p>
          <a:p>
            <a:pPr>
              <a:buNone/>
            </a:pPr>
            <a:r>
              <a:rPr lang="ru-RU" dirty="0" smtClean="0"/>
              <a:t>  Носителями патогенных </a:t>
            </a:r>
            <a:r>
              <a:rPr lang="ru-RU" dirty="0" err="1" smtClean="0"/>
              <a:t>эшерихий</a:t>
            </a:r>
            <a:r>
              <a:rPr lang="ru-RU" dirty="0" smtClean="0"/>
              <a:t> являются</a:t>
            </a:r>
          </a:p>
          <a:p>
            <a:pPr>
              <a:buNone/>
            </a:pPr>
            <a:r>
              <a:rPr lang="ru-RU" dirty="0" smtClean="0"/>
              <a:t>крысы и мыши.</a:t>
            </a:r>
          </a:p>
          <a:p>
            <a:pPr>
              <a:buNone/>
            </a:pPr>
            <a:r>
              <a:rPr lang="ru-RU" dirty="0" smtClean="0"/>
              <a:t>   Пути заражения – алиментарный, аэрогенный,</a:t>
            </a:r>
          </a:p>
          <a:p>
            <a:pPr>
              <a:buNone/>
            </a:pPr>
            <a:r>
              <a:rPr lang="ru-RU" dirty="0" smtClean="0"/>
              <a:t> внутриутробный и через пуповину.</a:t>
            </a:r>
          </a:p>
          <a:p>
            <a:pPr>
              <a:buNone/>
            </a:pPr>
            <a:r>
              <a:rPr lang="ru-RU" dirty="0" smtClean="0"/>
              <a:t>Способствующие и предрасполагающие факторы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Клинические признаки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Инкубационный период от нескольких час </a:t>
            </a:r>
          </a:p>
          <a:p>
            <a:pPr>
              <a:buNone/>
            </a:pPr>
            <a:r>
              <a:rPr lang="ru-RU" dirty="0" smtClean="0"/>
              <a:t>д</a:t>
            </a:r>
            <a:r>
              <a:rPr lang="ru-RU" dirty="0" smtClean="0"/>
              <a:t>о </a:t>
            </a:r>
            <a:r>
              <a:rPr lang="ru-RU" dirty="0" smtClean="0"/>
              <a:t>1..2сут.</a:t>
            </a:r>
          </a:p>
          <a:p>
            <a:pPr>
              <a:buNone/>
            </a:pPr>
            <a:r>
              <a:rPr lang="ru-RU" dirty="0" smtClean="0"/>
              <a:t>   Течение болезни: </a:t>
            </a:r>
            <a:r>
              <a:rPr lang="ru-RU" dirty="0" err="1" smtClean="0"/>
              <a:t>сверхострое</a:t>
            </a:r>
            <a:r>
              <a:rPr lang="ru-RU" dirty="0" smtClean="0"/>
              <a:t>, острое и </a:t>
            </a:r>
          </a:p>
          <a:p>
            <a:pPr>
              <a:buNone/>
            </a:pPr>
            <a:r>
              <a:rPr lang="ru-RU" dirty="0" smtClean="0"/>
              <a:t>                                     </a:t>
            </a:r>
            <a:r>
              <a:rPr lang="ru-RU" dirty="0" err="1" smtClean="0"/>
              <a:t>подострое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Формы  болезни: септическая, </a:t>
            </a:r>
            <a:r>
              <a:rPr lang="ru-RU" dirty="0" err="1" smtClean="0"/>
              <a:t>энтеритная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smtClean="0"/>
              <a:t>                                     </a:t>
            </a:r>
            <a:r>
              <a:rPr lang="ru-RU" dirty="0" err="1" smtClean="0"/>
              <a:t>энтеротоксемическая</a:t>
            </a:r>
            <a:r>
              <a:rPr lang="ru-RU" dirty="0" smtClean="0"/>
              <a:t> 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Обращают внимание на то, что </a:t>
            </a:r>
            <a:r>
              <a:rPr lang="ru-RU" dirty="0" err="1" smtClean="0"/>
              <a:t>эшерихиоз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сопровождается </a:t>
            </a:r>
            <a:r>
              <a:rPr lang="ru-RU" dirty="0" err="1" smtClean="0"/>
              <a:t>профузным</a:t>
            </a:r>
            <a:r>
              <a:rPr lang="ru-RU" dirty="0" smtClean="0"/>
              <a:t> поносом, приз-</a:t>
            </a:r>
          </a:p>
          <a:p>
            <a:pPr>
              <a:buNone/>
            </a:pPr>
            <a:r>
              <a:rPr lang="ru-RU" dirty="0" err="1" smtClean="0"/>
              <a:t>наками</a:t>
            </a:r>
            <a:r>
              <a:rPr lang="ru-RU" dirty="0" smtClean="0"/>
              <a:t> тяжелой интоксикации, </a:t>
            </a:r>
            <a:r>
              <a:rPr lang="ru-RU" dirty="0" err="1" smtClean="0"/>
              <a:t>обезвожива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нием</a:t>
            </a:r>
            <a:r>
              <a:rPr lang="ru-RU" dirty="0" smtClean="0"/>
              <a:t> организма, депрессией. Болезни </a:t>
            </a:r>
            <a:r>
              <a:rPr lang="ru-RU" dirty="0" err="1" smtClean="0"/>
              <a:t>прису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smtClean="0"/>
              <a:t>щи короткий инкубационный период, </a:t>
            </a:r>
            <a:r>
              <a:rPr lang="ru-RU" dirty="0" err="1" smtClean="0"/>
              <a:t>усиле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ние</a:t>
            </a:r>
            <a:r>
              <a:rPr lang="ru-RU" dirty="0" smtClean="0"/>
              <a:t> перистальтики кишечника. Фекалии водя-</a:t>
            </a:r>
          </a:p>
          <a:p>
            <a:pPr>
              <a:buNone/>
            </a:pPr>
            <a:r>
              <a:rPr lang="ru-RU" dirty="0" err="1" smtClean="0"/>
              <a:t>нистые</a:t>
            </a:r>
            <a:r>
              <a:rPr lang="ru-RU" dirty="0" smtClean="0"/>
              <a:t> бело-серого цвета с пузырьками газа.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Патологоанатомические изменения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характеризуются </a:t>
            </a:r>
            <a:r>
              <a:rPr lang="ru-RU" dirty="0" err="1" smtClean="0"/>
              <a:t>катарально-геморрагиче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ским</a:t>
            </a:r>
            <a:r>
              <a:rPr lang="ru-RU" dirty="0" smtClean="0"/>
              <a:t> воспалением тонкого отдела кишечника</a:t>
            </a:r>
          </a:p>
          <a:p>
            <a:pPr>
              <a:buNone/>
            </a:pPr>
            <a:r>
              <a:rPr lang="ru-RU" dirty="0" smtClean="0"/>
              <a:t>и прямой кишки. При отечной болезни </a:t>
            </a:r>
            <a:r>
              <a:rPr lang="ru-RU" dirty="0" err="1" smtClean="0"/>
              <a:t>поро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сят</a:t>
            </a:r>
            <a:r>
              <a:rPr lang="ru-RU" dirty="0" smtClean="0"/>
              <a:t>  устанавливают отек век, подкожной </a:t>
            </a:r>
            <a:r>
              <a:rPr lang="ru-RU" dirty="0" err="1" smtClean="0"/>
              <a:t>клет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ru-RU" dirty="0" err="1" smtClean="0"/>
              <a:t>чатки</a:t>
            </a:r>
            <a:r>
              <a:rPr lang="ru-RU" dirty="0" smtClean="0"/>
              <a:t> в области затылка, геморрагическое </a:t>
            </a:r>
          </a:p>
          <a:p>
            <a:pPr>
              <a:buNone/>
            </a:pPr>
            <a:r>
              <a:rPr lang="ru-RU" dirty="0" smtClean="0"/>
              <a:t>воспаление слизистой оболочки желудка, </a:t>
            </a:r>
          </a:p>
          <a:p>
            <a:pPr>
              <a:buNone/>
            </a:pPr>
            <a:r>
              <a:rPr lang="ru-RU" dirty="0" smtClean="0"/>
              <a:t>увеличение </a:t>
            </a:r>
            <a:r>
              <a:rPr lang="ru-RU" dirty="0" err="1" smtClean="0"/>
              <a:t>мезентериальных</a:t>
            </a:r>
            <a:r>
              <a:rPr lang="ru-RU" dirty="0" smtClean="0"/>
              <a:t> </a:t>
            </a:r>
            <a:r>
              <a:rPr lang="ru-RU" dirty="0" err="1" smtClean="0"/>
              <a:t>лимфоузлов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910</Words>
  <PresentationFormat>Экран (4:3)</PresentationFormat>
  <Paragraphs>230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.</vt:lpstr>
      <vt:lpstr>.</vt:lpstr>
      <vt:lpstr>Возбудитель болезни</vt:lpstr>
      <vt:lpstr>Методы диагностики</vt:lpstr>
      <vt:lpstr>Эпизоотологические данные</vt:lpstr>
      <vt:lpstr>продолжение</vt:lpstr>
      <vt:lpstr>Клинические признаки</vt:lpstr>
      <vt:lpstr>продолжение</vt:lpstr>
      <vt:lpstr>Патологоанатомические изменения</vt:lpstr>
      <vt:lpstr>Начало отека легких </vt:lpstr>
      <vt:lpstr>Прободение суставной сумки затянутый процесс </vt:lpstr>
      <vt:lpstr>Токсикоз и дегидратация у теленка </vt:lpstr>
      <vt:lpstr>Слайд 13</vt:lpstr>
      <vt:lpstr>Слайд 14</vt:lpstr>
      <vt:lpstr>Слайд 15</vt:lpstr>
      <vt:lpstr>Слайд 16</vt:lpstr>
      <vt:lpstr>Слайд 17</vt:lpstr>
      <vt:lpstr>Лабораторная диагностика</vt:lpstr>
      <vt:lpstr>продолжение</vt:lpstr>
      <vt:lpstr>продолжение</vt:lpstr>
      <vt:lpstr>Дифференциальная диагностика</vt:lpstr>
      <vt:lpstr>иммунитет</vt:lpstr>
      <vt:lpstr>продолжение</vt:lpstr>
      <vt:lpstr>продолжение</vt:lpstr>
      <vt:lpstr>продолжение</vt:lpstr>
      <vt:lpstr>профилактика</vt:lpstr>
      <vt:lpstr>продолжение</vt:lpstr>
      <vt:lpstr>лечение</vt:lpstr>
      <vt:lpstr>продолжение</vt:lpstr>
      <vt:lpstr>Меры борьбы</vt:lpstr>
      <vt:lpstr>продолжение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Admin</cp:lastModifiedBy>
  <cp:revision>73</cp:revision>
  <dcterms:created xsi:type="dcterms:W3CDTF">2015-03-20T06:06:49Z</dcterms:created>
  <dcterms:modified xsi:type="dcterms:W3CDTF">2018-03-22T05:55:51Z</dcterms:modified>
</cp:coreProperties>
</file>